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62" d="100"/>
          <a:sy n="62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rilog%202%20-%20Pomocni%20dokument%20za%20tabele%20i%20grafike%202019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rilog%202%20-%20Pomocni%20dokument%20za%20tabele%20i%20grafike%202019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rilog%202%20-%20Pomocni%20dokument%20za%20tabele%20i%20grafike%202019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27"/>
          <c:y val="0.33374488188976459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411E-3"/>
                  <c:y val="-2.74613555658484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4.2949015040300277E-2"/>
                  <c:y val="-1.460651536205034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4"/>
              <c:layout>
                <c:manualLayout>
                  <c:x val="-0.18654776781561791"/>
                  <c:y val="1.30327003242241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3.9034411915767828E-2"/>
                  <c:y val="-4.078431372549018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262320000</c:v>
                </c:pt>
                <c:pt idx="1">
                  <c:v>181290517.59999999</c:v>
                </c:pt>
                <c:pt idx="2">
                  <c:v>54193932</c:v>
                </c:pt>
                <c:pt idx="3">
                  <c:v>1000000</c:v>
                </c:pt>
                <c:pt idx="4">
                  <c:v>0</c:v>
                </c:pt>
                <c:pt idx="5">
                  <c:v>13490000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53"/>
          <c:h val="0.47396905974988457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13"/>
                  <c:y val="-8.470588235294129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72E-2"/>
                  <c:y val="0.1380392156862746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949E-2"/>
                  <c:y val="-0.109803921568627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#,##0.00</c:formatCode>
                <c:ptCount val="8"/>
                <c:pt idx="0">
                  <c:v>77015078</c:v>
                </c:pt>
                <c:pt idx="1">
                  <c:v>130691650</c:v>
                </c:pt>
                <c:pt idx="2">
                  <c:v>9550000</c:v>
                </c:pt>
                <c:pt idx="3">
                  <c:v>77540500</c:v>
                </c:pt>
                <c:pt idx="4">
                  <c:v>22262000</c:v>
                </c:pt>
                <c:pt idx="5">
                  <c:v>22980472</c:v>
                </c:pt>
                <c:pt idx="6">
                  <c:v>152704749.59999999</c:v>
                </c:pt>
                <c:pt idx="7">
                  <c:v>4000000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77"/>
          <c:y val="0.37589947089947162"/>
          <c:w val="0.40236148955495066"/>
          <c:h val="0.364841269841270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7.2661217075386747E-3"/>
                  <c:y val="-0.187830687830687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535876475930971"/>
                  <c:y val="1.05820105820105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8128973660308787E-2"/>
                  <c:y val="3.174603174603174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12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03E-3"/>
                  <c:y val="0.1314262800483274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0.19255222524977283"/>
                  <c:y val="0.1269841269841267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6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7801998183469606"/>
                  <c:y val="7.9365079365079413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4704813805631284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9"/>
                  <c:y val="-0.2169312169312170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5960000</c:v>
                </c:pt>
                <c:pt idx="1">
                  <c:v>125264500</c:v>
                </c:pt>
                <c:pt idx="2">
                  <c:v>1700000</c:v>
                </c:pt>
                <c:pt idx="3">
                  <c:v>340000</c:v>
                </c:pt>
                <c:pt idx="4">
                  <c:v>7200000</c:v>
                </c:pt>
                <c:pt idx="5">
                  <c:v>25664000</c:v>
                </c:pt>
                <c:pt idx="6">
                  <c:v>59758449.600000001</c:v>
                </c:pt>
                <c:pt idx="7">
                  <c:v>46504768</c:v>
                </c:pt>
                <c:pt idx="8">
                  <c:v>39850000</c:v>
                </c:pt>
                <c:pt idx="9">
                  <c:v>17150000</c:v>
                </c:pt>
                <c:pt idx="10">
                  <c:v>21830000</c:v>
                </c:pt>
                <c:pt idx="11">
                  <c:v>11534000</c:v>
                </c:pt>
                <c:pt idx="12">
                  <c:v>24135128.5</c:v>
                </c:pt>
                <c:pt idx="13">
                  <c:v>11043000</c:v>
                </c:pt>
                <c:pt idx="14">
                  <c:v>98301651.5</c:v>
                </c:pt>
                <c:pt idx="15">
                  <c:v>15458952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dirty="0"/>
            <a:t>Упутство Министарства финансија за припрему одлуке о буџету </a:t>
          </a:r>
          <a:r>
            <a:rPr lang="x-none" sz="1400"/>
            <a:t>за </a:t>
          </a:r>
          <a:r>
            <a:rPr lang="x-none" sz="1400" smtClean="0"/>
            <a:t>201</a:t>
          </a:r>
          <a:r>
            <a:rPr lang="sr-Cyrl-CS" sz="1400" dirty="0" smtClean="0"/>
            <a:t>9</a:t>
          </a:r>
          <a:r>
            <a:rPr lang="x-none" sz="1400" smtClean="0"/>
            <a:t>. </a:t>
          </a:r>
          <a:r>
            <a:rPr lang="x-none" sz="1400" dirty="0"/>
            <a:t>годину и др.</a:t>
          </a:r>
        </a:p>
        <a:p>
          <a:pPr algn="l"/>
          <a:r>
            <a:rPr lang="x-none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 dirty="0">
              <a:solidFill>
                <a:schemeClr val="bg1"/>
              </a:solidFill>
            </a:rPr>
            <a:t>Укупан буџет </a:t>
          </a:r>
          <a:r>
            <a:rPr lang="x-none" sz="1300">
              <a:solidFill>
                <a:schemeClr val="bg1"/>
              </a:solidFill>
            </a:rPr>
            <a:t>општине </a:t>
          </a:r>
          <a:r>
            <a:rPr lang="sr-Cyrl-CS" sz="1300" dirty="0" smtClean="0">
              <a:solidFill>
                <a:srgbClr val="FF0000"/>
              </a:solidFill>
            </a:rPr>
            <a:t>512.294.449,60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sr-Cyrl-CS" dirty="0" smtClean="0">
              <a:solidFill>
                <a:srgbClr val="FF0000"/>
              </a:solidFill>
            </a:rPr>
            <a:t>414.663.000,00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sr-Cyrl-CS" dirty="0" smtClean="0">
              <a:solidFill>
                <a:srgbClr val="FF0000"/>
              </a:solidFill>
            </a:rPr>
            <a:t>13.490.000,00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sr-Cyrl-CS" dirty="0" smtClean="0">
              <a:solidFill>
                <a:srgbClr val="FF0000"/>
              </a:solidFill>
            </a:rPr>
            <a:t>84.141.449,60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sr-Cyrl-CS" dirty="0" smtClean="0">
              <a:solidFill>
                <a:schemeClr val="tx1"/>
              </a:solidFill>
            </a:rPr>
            <a:t>512.294.449,60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sr-Cyrl-CS" dirty="0" smtClean="0"/>
            <a:t>262.320.000,00</a:t>
          </a:r>
          <a:r>
            <a:rPr lang="x-none" smtClean="0"/>
            <a:t> </a:t>
          </a:r>
          <a:r>
            <a:rPr lang="x-none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Cyrl-CS" dirty="0" smtClean="0"/>
            <a:t>181.290.517,60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sr-Cyrl-CS" dirty="0" smtClean="0"/>
            <a:t>54.193.932</a:t>
          </a:r>
          <a:r>
            <a:rPr lang="x-none" smtClean="0"/>
            <a:t> </a:t>
          </a:r>
          <a:r>
            <a:rPr lang="x-none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Cyrl-CS" dirty="0" smtClean="0"/>
            <a:t>1.000.000,00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од продаје финансијске </a:t>
          </a:r>
          <a:r>
            <a:rPr lang="x-none"/>
            <a:t>имовине  </a:t>
          </a:r>
          <a:r>
            <a:rPr lang="sr-Cyrl-CS" dirty="0" smtClean="0"/>
            <a:t>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sr-Cyrl-CS" sz="1000" dirty="0" smtClean="0">
              <a:solidFill>
                <a:schemeClr val="tx1"/>
              </a:solidFill>
            </a:rPr>
            <a:t>13.490.000,00</a:t>
          </a:r>
          <a:r>
            <a:rPr lang="sr-Cyrl-CS" sz="1000" dirty="0" smtClean="0">
              <a:solidFill>
                <a:srgbClr val="FF0000"/>
              </a:solidFill>
            </a:rPr>
            <a:t> </a:t>
          </a:r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Latn-CS" dirty="0" smtClean="0">
              <a:solidFill>
                <a:srgbClr val="FF0000"/>
              </a:solidFill>
            </a:rPr>
            <a:t>512.294.449.6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Latn-CS" dirty="0" smtClean="0">
              <a:solidFill>
                <a:srgbClr val="FF0000"/>
              </a:solidFill>
            </a:rPr>
            <a:t>130.691.650,00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x-none">
              <a:solidFill>
                <a:schemeClr val="bg1"/>
              </a:solidFill>
            </a:rPr>
            <a:t>Субвенције </a:t>
          </a:r>
          <a:r>
            <a:rPr lang="sr-Latn-CS" dirty="0" smtClean="0">
              <a:solidFill>
                <a:srgbClr val="FF0000"/>
              </a:solidFill>
            </a:rPr>
            <a:t>9.550.000,00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dirty="0" smtClean="0">
              <a:solidFill>
                <a:srgbClr val="FF0000"/>
              </a:solidFill>
            </a:rPr>
            <a:t>152.704.749,60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sr-Latn-CS" dirty="0" smtClean="0">
              <a:solidFill>
                <a:srgbClr val="FF0000"/>
              </a:solidFill>
            </a:rPr>
            <a:t>77.540.500,00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sr-Latn-CS" dirty="0" smtClean="0">
              <a:solidFill>
                <a:srgbClr val="FF0000"/>
              </a:solidFill>
            </a:rPr>
            <a:t>22.262.000,00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sr-Latn-CS" dirty="0" smtClean="0">
              <a:solidFill>
                <a:srgbClr val="FF0000"/>
              </a:solidFill>
            </a:rPr>
            <a:t>77.540.500,00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sr-Latn-CS" dirty="0" smtClean="0">
              <a:solidFill>
                <a:srgbClr val="FF0000"/>
              </a:solidFill>
            </a:rPr>
            <a:t>22.980.472,00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sr-Latn-CS" dirty="0" smtClean="0">
              <a:solidFill>
                <a:srgbClr val="FF0000"/>
              </a:solidFill>
            </a:rPr>
            <a:t>4.000.000,00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x-none" dirty="0"/>
              <a:t>ГРАЂАНСКИ ВОДИЧ КРОЗ ОДЛУКУ О БУЏЕТУ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x-none" sz="3000" b="1" smtClean="0"/>
              <a:t>201</a:t>
            </a:r>
            <a:r>
              <a:rPr lang="sr-Latn-CS" sz="3000" b="1" dirty="0" smtClean="0"/>
              <a:t>9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примања </a:t>
            </a:r>
            <a:r>
              <a:rPr lang="x-none" sz="2900" b="1"/>
              <a:t>за </a:t>
            </a:r>
            <a:r>
              <a:rPr lang="x-none" sz="2900" b="1" smtClean="0"/>
              <a:t>201</a:t>
            </a:r>
            <a:r>
              <a:rPr lang="sr-Cyrl-CS" sz="2900" b="1" dirty="0" smtClean="0"/>
              <a:t>9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500166" y="1785926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Cyrl-CS" dirty="0" smtClean="0"/>
              <a:t>8</a:t>
            </a:r>
            <a:r>
              <a:rPr lang="x-none" smtClean="0"/>
              <a:t>. </a:t>
            </a:r>
            <a:r>
              <a:rPr lang="x-none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x-none" dirty="0"/>
              <a:t>Укупни приходи и примања наше општине </a:t>
            </a:r>
            <a:r>
              <a:rPr lang="x-none"/>
              <a:t>у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години су </a:t>
            </a:r>
            <a:r>
              <a:rPr lang="x-none"/>
              <a:t>се </a:t>
            </a:r>
            <a:r>
              <a:rPr lang="x-none" b="1" smtClean="0"/>
              <a:t>смањили</a:t>
            </a:r>
            <a:r>
              <a:rPr lang="sr-Cyrl-CS" b="1" dirty="0" smtClean="0"/>
              <a:t> </a:t>
            </a:r>
            <a:r>
              <a:rPr lang="x-none" smtClean="0"/>
              <a:t>у </a:t>
            </a:r>
            <a:r>
              <a:rPr lang="x-none" dirty="0"/>
              <a:t>односу на последњу измену Одлуке о буџету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8</a:t>
            </a:r>
            <a:r>
              <a:rPr lang="x-none" smtClean="0"/>
              <a:t>. </a:t>
            </a:r>
            <a:r>
              <a:rPr lang="x-none" dirty="0"/>
              <a:t>годину </a:t>
            </a:r>
            <a:r>
              <a:rPr lang="x-none"/>
              <a:t>за</a:t>
            </a:r>
            <a:r>
              <a:rPr lang="x-none" b="1"/>
              <a:t> </a:t>
            </a:r>
            <a:r>
              <a:rPr lang="sr-Cyrl-CS" b="1" dirty="0" smtClean="0"/>
              <a:t>69.374.902,10 </a:t>
            </a:r>
            <a:r>
              <a:rPr lang="x-none" smtClean="0"/>
              <a:t>динара</a:t>
            </a:r>
            <a:r>
              <a:rPr lang="sr-Cyrl-C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786322"/>
            <a:ext cx="7312020" cy="1416007"/>
          </a:xfrm>
        </p:spPr>
        <p:txBody>
          <a:bodyPr>
            <a:normAutofit/>
          </a:bodyPr>
          <a:lstStyle/>
          <a:p>
            <a:pPr marL="0" lvl="0" indent="0"/>
            <a:r>
              <a:rPr lang="sr-Cyrl-CS" sz="2200" b="1" dirty="0" smtClean="0">
                <a:solidFill>
                  <a:srgbClr val="0070C0"/>
                </a:solidFill>
              </a:rPr>
              <a:t>   </a:t>
            </a:r>
            <a:r>
              <a:rPr lang="x-none" sz="2200" b="1" smtClean="0">
                <a:solidFill>
                  <a:srgbClr val="0070C0"/>
                </a:solidFill>
              </a:rPr>
              <a:t>Порески приходи</a:t>
            </a:r>
            <a:r>
              <a:rPr lang="x-none" sz="2200" smtClean="0">
                <a:solidFill>
                  <a:srgbClr val="0070C0"/>
                </a:solidFill>
              </a:rPr>
              <a:t> </a:t>
            </a:r>
            <a:r>
              <a:rPr lang="x-none" sz="2200" smtClean="0"/>
              <a:t>су</a:t>
            </a:r>
            <a:r>
              <a:rPr lang="x-none" sz="2200" smtClean="0">
                <a:solidFill>
                  <a:srgbClr val="0070C0"/>
                </a:solidFill>
              </a:rPr>
              <a:t> </a:t>
            </a:r>
            <a:r>
              <a:rPr lang="x-none" sz="2200" smtClean="0"/>
              <a:t>повећани за </a:t>
            </a:r>
            <a:r>
              <a:rPr lang="sr-Cyrl-CS" sz="2200" dirty="0" smtClean="0"/>
              <a:t>25.514.166,00</a:t>
            </a:r>
            <a:r>
              <a:rPr lang="x-none" sz="2200" smtClean="0"/>
              <a:t> динара.</a:t>
            </a:r>
            <a:endParaRPr lang="sr-Cyrl-CS" sz="2200" dirty="0" smtClean="0"/>
          </a:p>
          <a:p>
            <a:pPr marL="0" indent="0"/>
            <a:r>
              <a:rPr lang="sr-Cyrl-CS" sz="2200" b="1" dirty="0" smtClean="0">
                <a:solidFill>
                  <a:schemeClr val="accent1"/>
                </a:solidFill>
              </a:rPr>
              <a:t>   Неп</a:t>
            </a:r>
            <a:r>
              <a:rPr lang="x-none" sz="2200" b="1" smtClean="0">
                <a:solidFill>
                  <a:schemeClr val="accent1"/>
                </a:solidFill>
              </a:rPr>
              <a:t>орески приходи </a:t>
            </a:r>
            <a:r>
              <a:rPr lang="x-none" sz="2200" smtClean="0"/>
              <a:t>су</a:t>
            </a:r>
            <a:r>
              <a:rPr lang="x-none" sz="2200" b="1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повећани</a:t>
            </a:r>
            <a:r>
              <a:rPr lang="x-none" sz="2200" smtClean="0"/>
              <a:t> за </a:t>
            </a:r>
            <a:r>
              <a:rPr lang="sr-Cyrl-CS" sz="2200" dirty="0" smtClean="0"/>
              <a:t>4.788.983,68</a:t>
            </a:r>
            <a:r>
              <a:rPr lang="x-none" sz="2200" smtClean="0"/>
              <a:t> динара.</a:t>
            </a:r>
            <a:endParaRPr lang="en-US" sz="22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40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2000" b="1" smtClean="0">
                <a:solidFill>
                  <a:srgbClr val="FF0000"/>
                </a:solidFill>
              </a:rPr>
              <a:t>Трансфери</a:t>
            </a:r>
            <a:r>
              <a:rPr lang="x-none" sz="2000" smtClean="0"/>
              <a:t> </a:t>
            </a:r>
            <a:r>
              <a:rPr lang="x-none" sz="2000" dirty="0"/>
              <a:t>су смањени </a:t>
            </a:r>
            <a:r>
              <a:rPr lang="x-none" sz="2000"/>
              <a:t>за </a:t>
            </a:r>
            <a:r>
              <a:rPr lang="sr-Cyrl-CS" sz="2000" dirty="0" smtClean="0"/>
              <a:t>32.575.745,06 </a:t>
            </a:r>
            <a:r>
              <a:rPr lang="x-none" sz="2000" smtClean="0"/>
              <a:t>динара</a:t>
            </a:r>
            <a:r>
              <a:rPr lang="x-none" sz="2000" dirty="0"/>
              <a:t>.</a:t>
            </a:r>
            <a:endParaRPr lang="en-US" sz="20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x-none" sz="2000" b="1" dirty="0">
                <a:solidFill>
                  <a:srgbClr val="FF0000"/>
                </a:solidFill>
              </a:rPr>
              <a:t>Примања од продаје </a:t>
            </a:r>
            <a:r>
              <a:rPr lang="x-none" sz="2000" b="1" dirty="0" err="1">
                <a:solidFill>
                  <a:srgbClr val="FF0000"/>
                </a:solidFill>
              </a:rPr>
              <a:t>нефинансијске</a:t>
            </a:r>
            <a:r>
              <a:rPr lang="x-none" sz="2000" b="1" dirty="0">
                <a:solidFill>
                  <a:srgbClr val="FF0000"/>
                </a:solidFill>
              </a:rPr>
              <a:t> имовине</a:t>
            </a:r>
            <a:r>
              <a:rPr lang="x-none" sz="2000" dirty="0">
                <a:solidFill>
                  <a:srgbClr val="FF0000"/>
                </a:solidFill>
              </a:rPr>
              <a:t> </a:t>
            </a:r>
            <a:r>
              <a:rPr lang="x-none" sz="2000" dirty="0"/>
              <a:t>су</a:t>
            </a:r>
            <a:r>
              <a:rPr lang="x-none" sz="2000" dirty="0">
                <a:solidFill>
                  <a:srgbClr val="FF0000"/>
                </a:solidFill>
              </a:rPr>
              <a:t> </a:t>
            </a:r>
            <a:r>
              <a:rPr lang="x-none" sz="2000" dirty="0"/>
              <a:t>смањена </a:t>
            </a:r>
            <a:r>
              <a:rPr lang="x-none" sz="2000"/>
              <a:t>за </a:t>
            </a:r>
            <a:r>
              <a:rPr lang="sr-Cyrl-CS" sz="2000" dirty="0" smtClean="0"/>
              <a:t>2.000.000,00</a:t>
            </a:r>
            <a:r>
              <a:rPr lang="x-none" sz="2000" smtClean="0"/>
              <a:t> </a:t>
            </a:r>
            <a:r>
              <a:rPr lang="x-none" sz="2000" dirty="0"/>
              <a:t>динара.</a:t>
            </a:r>
            <a:endParaRPr lang="en-US" sz="20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x-none" sz="1600" dirty="0"/>
              <a:t>	</a:t>
            </a:r>
            <a:r>
              <a:rPr lang="x-none" sz="1700" dirty="0"/>
              <a:t>Буџет мора бити у равнотежи, што значи да расходи морају одговарати приходима. Укупни планирани расходи и издаци </a:t>
            </a:r>
            <a:r>
              <a:rPr lang="x-none" sz="1700"/>
              <a:t>у </a:t>
            </a:r>
            <a:r>
              <a:rPr lang="x-none" sz="1700" smtClean="0"/>
              <a:t>201</a:t>
            </a:r>
            <a:r>
              <a:rPr lang="sr-Cyrl-CS" sz="1700" dirty="0" smtClean="0"/>
              <a:t>9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5</a:t>
            </a:r>
            <a:r>
              <a:rPr lang="sr-Latn-CS" b="1" dirty="0" smtClean="0"/>
              <a:t>12</a:t>
            </a:r>
            <a:r>
              <a:rPr lang="sr-Cyrl-CS" b="1" dirty="0" smtClean="0"/>
              <a:t>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издатака буџета </a:t>
            </a:r>
            <a:r>
              <a:rPr lang="x-none" sz="3000" b="1"/>
              <a:t>за </a:t>
            </a:r>
            <a:r>
              <a:rPr lang="x-none" sz="3000" b="1" smtClean="0"/>
              <a:t>201</a:t>
            </a:r>
            <a:r>
              <a:rPr lang="sr-Cyrl-CS" sz="3000" b="1" dirty="0" smtClean="0"/>
              <a:t>9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b="1" dirty="0"/>
              <a:t>Структура планираних расхода и издатака буџета</a:t>
            </a:r>
            <a:r>
              <a:rPr lang="x-none" b="1" dirty="0"/>
              <a:t> </a:t>
            </a:r>
            <a:r>
              <a:rPr lang="x-none" sz="3200" b="1"/>
              <a:t>за </a:t>
            </a:r>
            <a:r>
              <a:rPr lang="x-none" sz="3200" b="1" smtClean="0"/>
              <a:t>201</a:t>
            </a:r>
            <a:r>
              <a:rPr lang="sr-Cyrl-CS" sz="3200" b="1" dirty="0" smtClean="0"/>
              <a:t>9</a:t>
            </a:r>
            <a:r>
              <a:rPr lang="x-none" sz="3200" b="1" smtClean="0"/>
              <a:t>. </a:t>
            </a:r>
            <a:r>
              <a:rPr lang="x-none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500166" y="1714488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x-none" sz="2800" dirty="0"/>
              <a:t>Шта се променило у односу </a:t>
            </a:r>
            <a:r>
              <a:rPr lang="x-none" sz="2800"/>
              <a:t>на </a:t>
            </a:r>
            <a:r>
              <a:rPr lang="x-none" sz="2800" smtClean="0"/>
              <a:t>201</a:t>
            </a:r>
            <a:r>
              <a:rPr lang="sr-Cyrl-CS" sz="2800" dirty="0" smtClean="0"/>
              <a:t>8</a:t>
            </a:r>
            <a:r>
              <a:rPr lang="x-none" sz="2800" smtClean="0"/>
              <a:t>. </a:t>
            </a:r>
            <a:r>
              <a:rPr lang="x-none" sz="2800" dirty="0"/>
              <a:t>годину?</a:t>
            </a:r>
            <a:endParaRPr lang="x-none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x-none" sz="2000" dirty="0"/>
              <a:t>Укупни трошкови наше општине </a:t>
            </a:r>
            <a:r>
              <a:rPr lang="x-none" sz="2000"/>
              <a:t>у </a:t>
            </a:r>
            <a:r>
              <a:rPr lang="x-none" sz="2000" smtClean="0"/>
              <a:t>201</a:t>
            </a:r>
            <a:r>
              <a:rPr lang="sr-Cyrl-CS" sz="2000" dirty="0" smtClean="0"/>
              <a:t>9</a:t>
            </a:r>
            <a:r>
              <a:rPr lang="x-none" sz="2000" smtClean="0"/>
              <a:t>. </a:t>
            </a:r>
            <a:r>
              <a:rPr lang="x-none" sz="2000" dirty="0"/>
              <a:t>години су </a:t>
            </a:r>
            <a:r>
              <a:rPr lang="x-none" sz="2000"/>
              <a:t>се </a:t>
            </a:r>
            <a:r>
              <a:rPr lang="x-none" sz="2000" b="1" smtClean="0"/>
              <a:t>смањили</a:t>
            </a:r>
            <a:r>
              <a:rPr lang="x-none" sz="2000" smtClean="0"/>
              <a:t>у </a:t>
            </a:r>
            <a:r>
              <a:rPr lang="x-none" sz="2000" dirty="0"/>
              <a:t>односу на последњу измену Одлуке о буџету </a:t>
            </a:r>
            <a:r>
              <a:rPr lang="x-none" sz="2000"/>
              <a:t>за </a:t>
            </a:r>
            <a:r>
              <a:rPr lang="x-none" sz="2000" smtClean="0"/>
              <a:t>201</a:t>
            </a:r>
            <a:r>
              <a:rPr lang="sr-Cyrl-CS" sz="2000" dirty="0" smtClean="0"/>
              <a:t>8</a:t>
            </a:r>
            <a:r>
              <a:rPr lang="x-none" sz="2000" smtClean="0"/>
              <a:t>. </a:t>
            </a:r>
            <a:r>
              <a:rPr lang="x-none" sz="2000" dirty="0"/>
              <a:t>годину </a:t>
            </a:r>
            <a:r>
              <a:rPr lang="x-none" sz="2000"/>
              <a:t>за </a:t>
            </a:r>
            <a:r>
              <a:rPr lang="sr-Cyrl-CS" sz="2000" b="1" dirty="0" smtClean="0"/>
              <a:t>69.374.902,10</a:t>
            </a:r>
            <a:r>
              <a:rPr lang="x-none" sz="2000" smtClean="0"/>
              <a:t> динара</a:t>
            </a:r>
            <a:r>
              <a:rPr lang="sr-Cyrl-C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x-none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x-none" sz="1700" b="1" dirty="0">
                <a:solidFill>
                  <a:srgbClr val="FF0000"/>
                </a:solidFill>
                <a:cs typeface="Arial" panose="020B0604020202020204" pitchFamily="34" charset="0"/>
              </a:rPr>
              <a:t>Коришћење роба и услуга</a:t>
            </a:r>
            <a:r>
              <a:rPr lang="x-none" sz="1700" dirty="0"/>
              <a:t> су смањени </a:t>
            </a:r>
            <a:r>
              <a:rPr lang="x-none" sz="1700"/>
              <a:t>за</a:t>
            </a:r>
            <a:r>
              <a:rPr lang="x-none" sz="1700">
                <a:solidFill>
                  <a:srgbClr val="FF0000"/>
                </a:solidFill>
              </a:rPr>
              <a:t> </a:t>
            </a:r>
            <a:r>
              <a:rPr lang="sr-Cyrl-CS" sz="1700" dirty="0" smtClean="0">
                <a:cs typeface="Arial" panose="020B0604020202020204" pitchFamily="34" charset="0"/>
              </a:rPr>
              <a:t>1.677.566,60</a:t>
            </a:r>
            <a:r>
              <a:rPr lang="x-none" sz="1700" smtClean="0">
                <a:cs typeface="Arial" panose="020B0604020202020204" pitchFamily="34" charset="0"/>
              </a:rPr>
              <a:t> </a:t>
            </a:r>
            <a:r>
              <a:rPr lang="x-none" sz="1700" dirty="0">
                <a:cs typeface="Arial" panose="020B0604020202020204" pitchFamily="34" charset="0"/>
              </a:rPr>
              <a:t>динара</a:t>
            </a:r>
            <a:r>
              <a:rPr lang="x-none" sz="1700" b="1" dirty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r>
              <a:rPr lang="x-none" sz="1700" b="1" dirty="0">
                <a:solidFill>
                  <a:srgbClr val="FF0000"/>
                </a:solidFill>
                <a:cs typeface="Arial" panose="020B0604020202020204" pitchFamily="34" charset="0"/>
              </a:rPr>
              <a:t>Капитални издаци </a:t>
            </a:r>
            <a:r>
              <a:rPr lang="x-none" sz="1700" dirty="0"/>
              <a:t>су</a:t>
            </a:r>
            <a:r>
              <a:rPr lang="x-none" sz="17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x-none" sz="1700" dirty="0"/>
              <a:t>смањени су </a:t>
            </a:r>
            <a:r>
              <a:rPr lang="x-none" sz="1700">
                <a:cs typeface="Arial" panose="020B0604020202020204" pitchFamily="34" charset="0"/>
              </a:rPr>
              <a:t>за </a:t>
            </a:r>
            <a:r>
              <a:rPr lang="sr-Cyrl-CS" sz="1700" dirty="0" smtClean="0">
                <a:cs typeface="Arial" panose="020B0604020202020204" pitchFamily="34" charset="0"/>
              </a:rPr>
              <a:t>61.786.753,77</a:t>
            </a:r>
            <a:r>
              <a:rPr lang="x-none" sz="1700" smtClean="0">
                <a:cs typeface="Arial" panose="020B0604020202020204" pitchFamily="34" charset="0"/>
              </a:rPr>
              <a:t> </a:t>
            </a:r>
            <a:r>
              <a:rPr lang="x-none" sz="1700" dirty="0">
                <a:cs typeface="Arial" panose="020B0604020202020204" pitchFamily="34" charset="0"/>
              </a:rPr>
              <a:t>динара</a:t>
            </a:r>
            <a:endParaRPr lang="en-US" sz="1700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x-none" sz="1700" b="1" dirty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x-none" sz="1700" b="1" dirty="0">
                <a:solidFill>
                  <a:schemeClr val="hlink"/>
                </a:solidFill>
              </a:rPr>
              <a:t> </a:t>
            </a:r>
            <a:r>
              <a:rPr lang="x-none" sz="1700" dirty="0"/>
              <a:t>су смањене </a:t>
            </a:r>
            <a:r>
              <a:rPr lang="x-none" sz="1700"/>
              <a:t>за </a:t>
            </a:r>
            <a:r>
              <a:rPr lang="sr-Cyrl-CS" sz="1700" dirty="0" smtClean="0">
                <a:cs typeface="Arial" panose="020B0604020202020204" pitchFamily="34" charset="0"/>
              </a:rPr>
              <a:t>6.606.680,00</a:t>
            </a:r>
            <a:r>
              <a:rPr lang="x-none" sz="1700" b="1" smtClean="0">
                <a:solidFill>
                  <a:schemeClr val="hlink"/>
                </a:solidFill>
              </a:rPr>
              <a:t> </a:t>
            </a:r>
            <a:r>
              <a:rPr lang="x-none" sz="1700"/>
              <a:t>динара</a:t>
            </a:r>
            <a:r>
              <a:rPr lang="x-none" sz="1700" smtClean="0"/>
              <a:t>;</a:t>
            </a:r>
            <a:endParaRPr lang="sr-Cyrl-CS" sz="1700" dirty="0" smtClean="0"/>
          </a:p>
          <a:p>
            <a:pPr>
              <a:defRPr/>
            </a:pPr>
            <a:r>
              <a:rPr lang="x-none" altLang="en-US" sz="1700" b="1" smtClean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 </a:t>
            </a:r>
            <a:r>
              <a:rPr lang="x-none" altLang="en-US" sz="1700" smtClean="0">
                <a:cs typeface="Arial" panose="020B0604020202020204" pitchFamily="34" charset="0"/>
              </a:rPr>
              <a:t>су </a:t>
            </a:r>
            <a:r>
              <a:rPr lang="sr-Cyrl-CS" altLang="en-US" sz="1700" dirty="0" smtClean="0">
                <a:cs typeface="Arial" panose="020B0604020202020204" pitchFamily="34" charset="0"/>
              </a:rPr>
              <a:t>смањени</a:t>
            </a:r>
            <a:r>
              <a:rPr lang="x-none" altLang="en-US" sz="1700" smtClean="0">
                <a:cs typeface="Arial" panose="020B0604020202020204" pitchFamily="34" charset="0"/>
              </a:rPr>
              <a:t> </a:t>
            </a:r>
            <a:r>
              <a:rPr lang="x-none" altLang="en-US" sz="1700" smtClean="0"/>
              <a:t>за </a:t>
            </a:r>
            <a:r>
              <a:rPr lang="sr-Cyrl-CS" altLang="en-US" sz="1700" dirty="0" smtClean="0"/>
              <a:t>2.366.165,35 </a:t>
            </a:r>
            <a:r>
              <a:rPr lang="x-none" altLang="en-US" sz="1700" smtClean="0"/>
              <a:t>динара</a:t>
            </a:r>
            <a:endParaRPr lang="x-none" altLang="en-US" sz="1700" smtClean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86257"/>
            <a:ext cx="6851650" cy="135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x-none" sz="1700" dirty="0">
                <a:latin typeface="+mn-lt"/>
                <a:cs typeface="Arial" panose="020B0604020202020204" pitchFamily="34" charset="0"/>
              </a:rPr>
              <a:t>су </a:t>
            </a:r>
            <a:r>
              <a:rPr lang="x-none" sz="1700" dirty="0">
                <a:latin typeface="+mn-lt"/>
              </a:rPr>
              <a:t>повећани су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6.391.143,00</a:t>
            </a:r>
            <a:r>
              <a:rPr lang="x-none" sz="1700" smtClean="0">
                <a:latin typeface="+mn-lt"/>
              </a:rPr>
              <a:t> </a:t>
            </a:r>
            <a:r>
              <a:rPr lang="x-none" sz="1700" dirty="0">
                <a:latin typeface="+mn-lt"/>
              </a:rPr>
              <a:t>динара;</a:t>
            </a:r>
            <a:endParaRPr lang="en-US" sz="17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Дотације и трансфери </a:t>
            </a:r>
            <a:r>
              <a:rPr lang="x-none" sz="1700" dirty="0">
                <a:latin typeface="+mn-lt"/>
              </a:rPr>
              <a:t>су повећани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8.223.990,20</a:t>
            </a:r>
            <a:r>
              <a:rPr lang="x-none" sz="1700" smtClean="0">
                <a:latin typeface="+mn-lt"/>
              </a:rPr>
              <a:t> </a:t>
            </a:r>
            <a:r>
              <a:rPr lang="x-none" sz="1700" dirty="0">
                <a:latin typeface="+mn-lt"/>
              </a:rPr>
              <a:t>динара</a:t>
            </a:r>
            <a:r>
              <a:rPr lang="x-none" sz="1700" b="1" dirty="0">
                <a:latin typeface="+mn-l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itchFamily="34" charset="0"/>
              </a:rPr>
              <a:t>Расходи за социјалну заштиту</a:t>
            </a:r>
            <a:r>
              <a:rPr lang="x-none" sz="1700" dirty="0">
                <a:latin typeface="+mn-lt"/>
                <a:cs typeface="Arial" pitchFamily="34" charset="0"/>
              </a:rPr>
              <a:t> </a:t>
            </a:r>
            <a:r>
              <a:rPr lang="x-none" sz="1700" dirty="0">
                <a:latin typeface="+mn-lt"/>
              </a:rPr>
              <a:t>су повећани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1.028.000</a:t>
            </a:r>
            <a:r>
              <a:rPr lang="x-none" sz="1700" smtClean="0">
                <a:latin typeface="+mn-lt"/>
              </a:rPr>
              <a:t> динара</a:t>
            </a:r>
            <a:endParaRPr lang="sr-Cyrl-CS" sz="17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altLang="en-US" sz="1700" b="1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Средства резерве </a:t>
            </a:r>
            <a:r>
              <a:rPr lang="x-none" altLang="en-US" sz="1700" smtClean="0">
                <a:latin typeface="+mn-lt"/>
                <a:cs typeface="Arial" panose="020B0604020202020204" pitchFamily="34" charset="0"/>
              </a:rPr>
              <a:t>су смањена </a:t>
            </a:r>
            <a:r>
              <a:rPr lang="x-none" altLang="en-US" sz="1700" smtClean="0">
                <a:latin typeface="+mn-lt"/>
                <a:cs typeface="Arial" panose="020B0604020202020204" pitchFamily="34" charset="0"/>
              </a:rPr>
              <a:t>за</a:t>
            </a:r>
            <a:r>
              <a:rPr lang="x-none" altLang="en-US" sz="1700" b="1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CS" altLang="en-US" sz="1700" dirty="0" smtClean="0">
                <a:latin typeface="+mn-lt"/>
                <a:cs typeface="Arial" panose="020B0604020202020204" pitchFamily="34" charset="0"/>
              </a:rPr>
              <a:t>129.130,42</a:t>
            </a:r>
            <a:r>
              <a:rPr lang="x-none" altLang="en-US" sz="1700" smtClean="0">
                <a:latin typeface="+mn-lt"/>
                <a:cs typeface="Arial" panose="020B0604020202020204" pitchFamily="34" charset="0"/>
              </a:rPr>
              <a:t> </a:t>
            </a:r>
            <a:r>
              <a:rPr lang="x-none" altLang="en-US" sz="1700" smtClean="0">
                <a:latin typeface="+mn-lt"/>
                <a:cs typeface="Arial" panose="020B0604020202020204" pitchFamily="34" charset="0"/>
              </a:rPr>
              <a:t>динара</a:t>
            </a:r>
          </a:p>
          <a:p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x-non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201</a:t>
                      </a:r>
                      <a:r>
                        <a:rPr lang="sr-Cyrl-CS" sz="1200" dirty="0" smtClean="0"/>
                        <a:t>9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5.960.000,00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1,</a:t>
                      </a:r>
                      <a:r>
                        <a:rPr lang="sr-Latn-CS" sz="1000" dirty="0" smtClean="0"/>
                        <a:t>16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125.264.500,00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24,45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1.700.000,00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0,3</a:t>
                      </a:r>
                      <a:r>
                        <a:rPr lang="sr-Latn-C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340.000,00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0,0</a:t>
                      </a:r>
                      <a:r>
                        <a:rPr lang="sr-Latn-C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7.200.000,00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1,41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25.664.000,00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5,01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59.758.449,60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11,66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46.504.768,00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9</a:t>
                      </a:r>
                      <a:r>
                        <a:rPr lang="sr-Cyrl-CS" sz="1000" dirty="0" smtClean="0"/>
                        <a:t>,</a:t>
                      </a:r>
                      <a:r>
                        <a:rPr lang="sr-Latn-CS" sz="1000" dirty="0" smtClean="0"/>
                        <a:t>08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39.850.000.00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7,7</a:t>
                      </a:r>
                      <a:r>
                        <a:rPr lang="sr-Latn-C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17.150.000,00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3,</a:t>
                      </a:r>
                      <a:r>
                        <a:rPr lang="sr-Latn-CS" sz="1000" dirty="0" smtClean="0"/>
                        <a:t>3</a:t>
                      </a:r>
                      <a:r>
                        <a:rPr lang="sr-Cyrl-C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21.830.</a:t>
                      </a:r>
                      <a:r>
                        <a:rPr lang="sr-Latn-CS" sz="1000" dirty="0" smtClean="0"/>
                        <a:t>000</a:t>
                      </a:r>
                      <a:r>
                        <a:rPr lang="sr-Cyrl-CS" sz="1000" dirty="0" smtClean="0"/>
                        <a:t>,</a:t>
                      </a:r>
                      <a:r>
                        <a:rPr lang="sr-Latn-CS" sz="1000" dirty="0" smtClean="0"/>
                        <a:t>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</a:t>
                      </a:r>
                      <a:r>
                        <a:rPr lang="sr-Latn-CS" sz="1000" dirty="0" smtClean="0"/>
                        <a:t>26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11.534.000,00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</a:t>
                      </a:r>
                      <a:r>
                        <a:rPr lang="sr-Latn-CS" sz="1000" dirty="0" smtClean="0"/>
                        <a:t>2</a:t>
                      </a:r>
                      <a:r>
                        <a:rPr lang="sr-Cyrl-C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24.135.128,50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</a:t>
                      </a:r>
                      <a:r>
                        <a:rPr lang="sr-Latn-CS" sz="1000" dirty="0" smtClean="0"/>
                        <a:t>71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11.043.000,00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</a:t>
                      </a:r>
                      <a:r>
                        <a:rPr lang="sr-Latn-CS" sz="1000" dirty="0" smtClean="0"/>
                        <a:t>1</a:t>
                      </a:r>
                      <a:r>
                        <a:rPr lang="sr-Cyrl-C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98.301.651,50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19</a:t>
                      </a:r>
                      <a:r>
                        <a:rPr lang="sr-Cyrl-CS" sz="1000" dirty="0" smtClean="0"/>
                        <a:t>,</a:t>
                      </a:r>
                      <a:r>
                        <a:rPr lang="sr-Latn-C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15.458.952,00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3,02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600.000,00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0,1</a:t>
                      </a:r>
                      <a:r>
                        <a:rPr lang="sr-Latn-C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dirty="0" smtClean="0"/>
                        <a:t>512.294.449,60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315268"/>
          <a:ext cx="7488833" cy="261379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x-none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201</a:t>
                      </a:r>
                      <a:r>
                        <a:rPr lang="sr-Cyrl-CS" sz="1200" dirty="0" smtClean="0"/>
                        <a:t>9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x-none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7.525.572,00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1,47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6.873.380,00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1.060.000,00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0,21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411.221.601,10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80,27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4.674.000,00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0,91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  <a:latin typeface="+mj-lt"/>
                          <a:ea typeface="Times New Roman"/>
                        </a:rPr>
                        <a:t>Културни центар “Доситеј Обрадовић”</a:t>
                      </a:r>
                      <a:endParaRPr lang="en-US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14.332.680,00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2,80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</a:rPr>
                        <a:t>Народна библитека “Вук Караџић”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7.812.448,50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1,52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П</a:t>
                      </a:r>
                      <a:r>
                        <a:rPr lang="x-none" sz="1500" smtClean="0">
                          <a:effectLst/>
                        </a:rPr>
                        <a:t>редшколска установа </a:t>
                      </a:r>
                      <a:r>
                        <a:rPr lang="sr-Cyrl-CS" sz="1500" dirty="0" smtClean="0">
                          <a:effectLst/>
                        </a:rPr>
                        <a:t>“Полетарац”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46.504.768,00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9,08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n-lt"/>
                          <a:ea typeface="Times New Roman"/>
                        </a:rPr>
                        <a:t>10.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500" dirty="0" smtClean="0">
                          <a:effectLst/>
                          <a:latin typeface="+mn-lt"/>
                          <a:ea typeface="Times New Roman"/>
                        </a:rPr>
                        <a:t>Буџетски</a:t>
                      </a:r>
                      <a:r>
                        <a:rPr lang="sr-Cyrl-CS" sz="1500" baseline="0" dirty="0" smtClean="0">
                          <a:effectLst/>
                          <a:latin typeface="+mn-lt"/>
                          <a:ea typeface="Times New Roman"/>
                        </a:rPr>
                        <a:t> фонд за заштиту животне средине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12.300.000,00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2,40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99592" y="1340769"/>
          <a:ext cx="7560841" cy="447229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</a:t>
                      </a:r>
                      <a:r>
                        <a:rPr lang="sr-Cyrl-CS" sz="1500" dirty="0" smtClean="0">
                          <a:effectLst/>
                        </a:rPr>
                        <a:t>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C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улице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црпних станица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фекалне канализације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јавне расвете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водотокова другог реда на територији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Карађорђеве улице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14.226.000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 школе у издвојеним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одељењима у Брзану и Бадњевцу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183.600.000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комплексу у насељу Стара Лозница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Проширење канализационе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11.560.000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23.474.906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471282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</a:t>
                      </a:r>
                      <a:r>
                        <a:rPr lang="sr-Cyrl-CS" sz="1500" dirty="0" smtClean="0">
                          <a:effectLst/>
                        </a:rPr>
                        <a:t>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C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издвојеним одељенима у Брзану и Бадњевцу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183.600.000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корита реке Лепенице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Реконструкције улице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зградаеосновне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191.200.000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зграде средње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98.000.000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8.000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комплексу у насељу Стара Лозница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црпних станица фекалне канализације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просторног плана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постројења за пречишћавање отпадних вода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Одлуку о буџету </a:t>
            </a:r>
            <a:r>
              <a:rPr lang="x-none"/>
              <a:t>општине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настаје буџет општине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Ко учествује у буџетском процесу</a:t>
            </a:r>
            <a:r>
              <a:rPr lang="en-US" dirty="0"/>
              <a:t>?</a:t>
            </a:r>
            <a:endParaRPr lang="x-none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На основу чега се доноси буџет</a:t>
            </a:r>
            <a:r>
              <a:rPr lang="en-US" dirty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прихода и примања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Cyrl-CS" dirty="0" smtClean="0"/>
              <a:t>8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На 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расхода и издатака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201</a:t>
            </a:r>
            <a:r>
              <a:rPr lang="sr-Cyrl-CS" dirty="0" smtClean="0"/>
              <a:t>8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пројекти 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Одлуке о буџету </a:t>
            </a:r>
            <a:r>
              <a:rPr lang="x-none"/>
              <a:t>општине</a:t>
            </a:r>
            <a:r>
              <a:rPr lang="x-none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201</a:t>
            </a:r>
            <a:r>
              <a:rPr lang="sr-Cyrl-CS" dirty="0" smtClean="0"/>
              <a:t>9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ХХХ у 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endParaRPr lang="x-none" dirty="0"/>
          </a:p>
          <a:p>
            <a:pPr algn="r"/>
            <a:r>
              <a:rPr lang="sr-Cyrl-CS" dirty="0" smtClean="0"/>
              <a:t>Здравко Младеновић</a:t>
            </a:r>
            <a:endParaRPr lang="x-none" dirty="0"/>
          </a:p>
          <a:p>
            <a:pPr algn="r"/>
            <a:r>
              <a:rPr lang="x-none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настаје буџет 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1700" b="1" dirty="0"/>
              <a:t>БУЏЕТ </a:t>
            </a:r>
            <a:r>
              <a:rPr lang="x-none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Приликом дефинисања овог, за </a:t>
            </a:r>
            <a:r>
              <a:rPr lang="x-none" sz="1700"/>
              <a:t>општину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x-none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/>
              <a:t>за </a:t>
            </a:r>
            <a:r>
              <a:rPr lang="x-none" sz="1700" smtClean="0"/>
              <a:t>201</a:t>
            </a:r>
            <a:r>
              <a:rPr lang="sr-Cyrl-CS" sz="1700" dirty="0" smtClean="0"/>
              <a:t>9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о буџету </a:t>
            </a:r>
            <a:r>
              <a:rPr lang="x-none" sz="170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x-none" sz="1700" smtClean="0"/>
              <a:t>201</a:t>
            </a:r>
            <a:r>
              <a:rPr lang="sr-Cyrl-CS" sz="1700" dirty="0" smtClean="0"/>
              <a:t>9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sr-Cyrl-CS" sz="1700" dirty="0" smtClean="0"/>
              <a:t>414.663.000,00 </a:t>
            </a:r>
            <a:r>
              <a:rPr lang="x-none" sz="1700" smtClean="0"/>
              <a:t>динара</a:t>
            </a:r>
            <a:r>
              <a:rPr lang="x-none" sz="1700" dirty="0"/>
              <a:t>, пренета средства из ранијих година у износу </a:t>
            </a:r>
            <a:r>
              <a:rPr lang="x-none" sz="1700"/>
              <a:t>од </a:t>
            </a:r>
            <a:r>
              <a:rPr lang="sr-Cyrl-CS" sz="1700" dirty="0" smtClean="0"/>
              <a:t>13.490.000,00 </a:t>
            </a:r>
            <a:r>
              <a:rPr lang="x-none" sz="1700" smtClean="0"/>
              <a:t>динара </a:t>
            </a:r>
            <a:r>
              <a:rPr lang="x-none" sz="1700" dirty="0"/>
              <a:t>и средства из осталих извора у износу </a:t>
            </a:r>
            <a:r>
              <a:rPr lang="x-none" sz="1700"/>
              <a:t>од </a:t>
            </a:r>
            <a:r>
              <a:rPr lang="sr-Cyrl-CS" sz="1700" dirty="0" smtClean="0"/>
              <a:t>84.141.449,60 </a:t>
            </a:r>
            <a:r>
              <a:rPr lang="x-none" sz="1700" smtClean="0"/>
              <a:t>динара</a:t>
            </a:r>
            <a:r>
              <a:rPr lang="x-none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 smtClean="0"/>
              <a:t>5</a:t>
            </a:r>
            <a:r>
              <a:rPr lang="sr-Latn-CS" sz="4400" b="1" dirty="0" smtClean="0"/>
              <a:t>12</a:t>
            </a:r>
            <a:r>
              <a:rPr lang="en-GB" sz="4400" b="1" dirty="0" smtClean="0"/>
              <a:t> </a:t>
            </a:r>
            <a:r>
              <a:rPr lang="x-none" sz="3600" b="1" smtClean="0"/>
              <a:t>мили</a:t>
            </a:r>
            <a:r>
              <a:rPr lang="sr-Cyrl-CS" sz="3600" b="1" dirty="0" smtClean="0"/>
              <a:t>она</a:t>
            </a:r>
            <a:r>
              <a:rPr lang="x-none" sz="3600" b="1" smtClean="0"/>
              <a:t> </a:t>
            </a:r>
            <a:r>
              <a:rPr lang="x-none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1935</Words>
  <Application>Microsoft Office PowerPoint</Application>
  <PresentationFormat>On-screen Show (4:3)</PresentationFormat>
  <Paragraphs>454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БАТОЧИНА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Структура планираних прихода и примања за 2019. годину</vt:lpstr>
      <vt:lpstr>Шта се променило у односу на 2018. годину?</vt:lpstr>
      <vt:lpstr>На шта се троше јавна средства?</vt:lpstr>
      <vt:lpstr>Slide 15</vt:lpstr>
      <vt:lpstr>Структура планираних расхода и издатака буџета за 2019. годину</vt:lpstr>
      <vt:lpstr>Структура планираних расхода и издатака буџета за 2019. годину</vt:lpstr>
      <vt:lpstr>Шта се променило у односу на 2018.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mpopovic</cp:lastModifiedBy>
  <cp:revision>424</cp:revision>
  <cp:lastPrinted>2018-01-29T14:26:33Z</cp:lastPrinted>
  <dcterms:created xsi:type="dcterms:W3CDTF">2006-08-16T00:00:00Z</dcterms:created>
  <dcterms:modified xsi:type="dcterms:W3CDTF">2019-02-21T12:35:49Z</dcterms:modified>
</cp:coreProperties>
</file>